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29" r:id="rId2"/>
    <p:sldId id="257" r:id="rId3"/>
    <p:sldId id="258" r:id="rId4"/>
    <p:sldId id="259" r:id="rId5"/>
    <p:sldId id="730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60" r:id="rId21"/>
    <p:sldId id="261" r:id="rId22"/>
    <p:sldId id="262" r:id="rId23"/>
    <p:sldId id="263" r:id="rId24"/>
    <p:sldId id="264" r:id="rId25"/>
    <p:sldId id="265" r:id="rId26"/>
    <p:sldId id="266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262C9-7054-686F-EC9C-92FB7302C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5F6F593-7DEE-AB5A-072B-A328C35DC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DBA928-345A-1ACB-9911-3E863BCC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413953-F810-41A5-DED5-300DB01E2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0A7715-25CE-AA57-A406-A268FEB51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72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49D571-6EDC-41E0-95AB-DABA12881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EDBB99-F536-CB6D-15C0-3C6868EB9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3421A3-9B53-F63F-CA8E-7201EC889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908ED1-0B33-6765-F2E6-3758ACF4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99C46D-44B2-6B6C-929D-BC5ECB0B9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3549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E937FE-90A7-A3B6-D07A-B2F95D569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D76A20-1161-2D86-E3B9-53BDA5383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79FBF-B5DD-4A76-5DF0-543743D6E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FF7039-632C-0551-06A2-7AB90FF3D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C9DEFE-BDA1-CB59-F4AB-F0D06F6A1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5766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DDE8DF-F6F0-34C7-D093-67145D9DA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3B5BA3-C09B-082C-3CE9-2AD4A0B15B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2F0024-CE3C-D694-A87E-C1100B2F0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0CE8EA-80C1-BC6A-32C5-36D38951D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EF684C-67EC-BE50-F90B-4D8C67DD3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003272-CC20-770B-7522-418D3E6D4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9155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36426C-F7F6-7A3F-35ED-FD2B04DB9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FD3E9E-7B21-E4EF-2417-DD774A99E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E05623-849A-FA41-3D9A-E995B2624F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FDF76E6-9C13-7C7C-971F-CACA8CA554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237275F-CA3F-3AC2-B598-F95833FEC7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D2C0246-0A59-53E6-0EAD-52B2380B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315AB0C-FDE8-F5F5-DB3C-5ED7F34FF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54EE5F-82FA-2E3D-6676-31A1725A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8031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FFAFFE-E100-571B-B884-75548638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A3D807-DA6D-852C-A3EB-1421F218A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3A1AEF-6210-0613-FE7D-D0A030A00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5AF26F6-B170-9C5F-61C6-642B7D48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62142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714F63-2B2C-165C-C1BE-77CB22F35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740EAC-914F-CDD9-0164-DD6888F1E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A38E63-2488-8C1D-029F-DB9FA9995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7719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C0426F-02C2-7F39-DF34-DC664E95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0F9C6F-C300-F386-AF01-A832B2617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5FD0D72-72C6-D5CA-4B18-1D823E148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E0C8AA-BD27-914E-FF36-39D7D4F3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5C2CC4-E8EB-714F-C5B4-4B7C30F8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4E2CA5-4B6E-5032-0E20-ABC0E2EE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6363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9573D9-586A-B763-140C-3ADD682C6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4F2C11-EBDD-2891-71C5-8D40F31880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D9C51D-112C-EE19-808E-D8B87C661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3F2CA5-5EBF-FF7D-E617-4A1ACBD4A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397BE5-E2DA-AC84-4E36-AF680C14F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760F67-04C5-CA0E-E48C-7EA131849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8969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AB1952-81FA-EA61-7F05-CE7A054FA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C5BEF6C-8756-86F2-160C-22BF98E35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AB9D54-538E-96D7-2347-75F5D679F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DD5C65-7C4C-FF08-72A9-2D599D729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DB0B5E-9493-F186-FDA6-2CD2A2BA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9103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73266B7-D4A1-2AFC-43CA-EF46FD4428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CE29FD-4D0E-34A9-6352-DD3588814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C63F95-14B1-5880-EF29-A9BF8A3B3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6D3B9A-04A4-DCCE-EE5C-FCFD36748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485D51-3338-B8B3-E9E0-524745E2E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9005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8936C9-955A-A935-7FA7-CEFB740D3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D450BD-BB1C-3145-549A-135C272EB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3F4E3C-7C57-DF05-B27A-AFCD399DAD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01AB2-2878-4D76-AF45-A3B02BE99B36}" type="datetimeFigureOut">
              <a:rPr lang="fr-BE" smtClean="0"/>
              <a:t>11-01-24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8998BA-5E12-54C2-D9F0-AD3DCED00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25DDC5-BBDB-079F-1B55-A1ECC84796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BE4DA-49F3-4C1E-8B98-D0CCAF3C635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517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fmps.be/sites/default/files/BT%20afmps.pdf" TargetMode="External"/><Relationship Id="rId2" Type="http://schemas.openxmlformats.org/officeDocument/2006/relationships/hyperlink" Target="https://www.afmps.be/fr/node/10833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ma.europa.eu/en/human-regulatory/post-authorisation/pharmacovigilance/medicines-under-additional-monitorin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8478959-7104-B92F-5459-2B7324F74422}"/>
              </a:ext>
            </a:extLst>
          </p:cNvPr>
          <p:cNvSpPr txBox="1"/>
          <p:nvPr/>
        </p:nvSpPr>
        <p:spPr>
          <a:xfrm>
            <a:off x="2281424" y="3793295"/>
            <a:ext cx="7629152" cy="16727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1" i="1" kern="1200" dirty="0">
                <a:solidFill>
                  <a:srgbClr val="DB5B3A"/>
                </a:solidFill>
                <a:latin typeface="Montserrat ExtraBold" pitchFamily="2" charset="0"/>
                <a:ea typeface="+mj-ea"/>
                <a:cs typeface="+mj-cs"/>
              </a:rPr>
              <a:t>Formation audit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1" i="1" kern="1200" dirty="0" err="1">
                <a:solidFill>
                  <a:srgbClr val="71BBB9"/>
                </a:solidFill>
                <a:latin typeface="Montserrat ExtraBold" pitchFamily="2" charset="0"/>
                <a:ea typeface="+mj-ea"/>
                <a:cs typeface="+mj-cs"/>
              </a:rPr>
              <a:t>Opleiding</a:t>
            </a:r>
            <a:r>
              <a:rPr lang="en-US" sz="4500" b="1" i="1" kern="1200" dirty="0">
                <a:solidFill>
                  <a:srgbClr val="71BBB9"/>
                </a:solidFill>
                <a:latin typeface="Montserrat ExtraBold" pitchFamily="2" charset="0"/>
                <a:ea typeface="+mj-ea"/>
                <a:cs typeface="+mj-cs"/>
              </a:rPr>
              <a:t> audit</a:t>
            </a:r>
            <a:endParaRPr lang="en-US" sz="4500" b="1" i="1" kern="1200" dirty="0">
              <a:solidFill>
                <a:schemeClr val="tx1"/>
              </a:solidFill>
              <a:latin typeface="Montserrat ExtraBold" pitchFamily="2" charset="0"/>
              <a:ea typeface="+mj-ea"/>
              <a:cs typeface="+mj-cs"/>
            </a:endParaRPr>
          </a:p>
        </p:txBody>
      </p:sp>
      <p:pic>
        <p:nvPicPr>
          <p:cNvPr id="9" name="Image 8" descr="Une image contenant Graphique, capture d’écran, graphisme, conception&#10;&#10;Description générée automatiquement">
            <a:extLst>
              <a:ext uri="{FF2B5EF4-FFF2-40B4-BE49-F238E27FC236}">
                <a16:creationId xmlns:a16="http://schemas.microsoft.com/office/drawing/2014/main" id="{10E3029B-4C62-D84C-A9BC-F29D15CF8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835" y="0"/>
            <a:ext cx="4087368" cy="4087368"/>
          </a:xfrm>
          <a:prstGeom prst="rect">
            <a:avLst/>
          </a:prstGeom>
        </p:spPr>
      </p:pic>
      <p:grpSp>
        <p:nvGrpSpPr>
          <p:cNvPr id="10" name="object 2">
            <a:extLst>
              <a:ext uri="{FF2B5EF4-FFF2-40B4-BE49-F238E27FC236}">
                <a16:creationId xmlns:a16="http://schemas.microsoft.com/office/drawing/2014/main" id="{B64F2623-B27A-0479-8447-488060CF4BBE}"/>
              </a:ext>
            </a:extLst>
          </p:cNvPr>
          <p:cNvGrpSpPr/>
          <p:nvPr/>
        </p:nvGrpSpPr>
        <p:grpSpPr>
          <a:xfrm rot="10800000">
            <a:off x="4844034" y="2933225"/>
            <a:ext cx="1749806" cy="853440"/>
            <a:chOff x="4111349" y="4603519"/>
            <a:chExt cx="1338580" cy="604520"/>
          </a:xfrm>
        </p:grpSpPr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3A3B5246-9776-A707-DDD8-0F0576F92B6A}"/>
                </a:ext>
              </a:extLst>
            </p:cNvPr>
            <p:cNvSpPr/>
            <p:nvPr/>
          </p:nvSpPr>
          <p:spPr>
            <a:xfrm>
              <a:off x="4113776" y="4603519"/>
              <a:ext cx="1336040" cy="498475"/>
            </a:xfrm>
            <a:custGeom>
              <a:avLst/>
              <a:gdLst/>
              <a:ahLst/>
              <a:cxnLst/>
              <a:rect l="l" t="t" r="r" b="b"/>
              <a:pathLst>
                <a:path w="1336039" h="498475">
                  <a:moveTo>
                    <a:pt x="403346" y="0"/>
                  </a:moveTo>
                  <a:lnTo>
                    <a:pt x="350750" y="0"/>
                  </a:lnTo>
                  <a:lnTo>
                    <a:pt x="298566" y="2758"/>
                  </a:lnTo>
                  <a:lnTo>
                    <a:pt x="247618" y="8274"/>
                  </a:lnTo>
                  <a:lnTo>
                    <a:pt x="198732" y="16549"/>
                  </a:lnTo>
                  <a:lnTo>
                    <a:pt x="152733" y="27583"/>
                  </a:lnTo>
                  <a:lnTo>
                    <a:pt x="110445" y="41374"/>
                  </a:lnTo>
                  <a:lnTo>
                    <a:pt x="62126" y="63715"/>
                  </a:lnTo>
                  <a:lnTo>
                    <a:pt x="27613" y="88486"/>
                  </a:lnTo>
                  <a:lnTo>
                    <a:pt x="0" y="142079"/>
                  </a:lnTo>
                  <a:lnTo>
                    <a:pt x="6899" y="169281"/>
                  </a:lnTo>
                  <a:lnTo>
                    <a:pt x="27603" y="195672"/>
                  </a:lnTo>
                  <a:lnTo>
                    <a:pt x="62109" y="220443"/>
                  </a:lnTo>
                  <a:lnTo>
                    <a:pt x="110420" y="242784"/>
                  </a:lnTo>
                  <a:lnTo>
                    <a:pt x="809428" y="498117"/>
                  </a:lnTo>
                  <a:lnTo>
                    <a:pt x="1335538" y="301394"/>
                  </a:lnTo>
                  <a:lnTo>
                    <a:pt x="643642" y="41374"/>
                  </a:lnTo>
                  <a:lnTo>
                    <a:pt x="601357" y="27583"/>
                  </a:lnTo>
                  <a:lnTo>
                    <a:pt x="555360" y="16549"/>
                  </a:lnTo>
                  <a:lnTo>
                    <a:pt x="506476" y="8274"/>
                  </a:lnTo>
                  <a:lnTo>
                    <a:pt x="455530" y="2758"/>
                  </a:lnTo>
                  <a:lnTo>
                    <a:pt x="403346" y="0"/>
                  </a:lnTo>
                  <a:close/>
                </a:path>
              </a:pathLst>
            </a:custGeom>
            <a:solidFill>
              <a:srgbClr val="59C0BA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94ADB4FD-DBEC-AB08-7C88-CDA998AD8C20}"/>
                </a:ext>
              </a:extLst>
            </p:cNvPr>
            <p:cNvSpPr/>
            <p:nvPr/>
          </p:nvSpPr>
          <p:spPr>
            <a:xfrm>
              <a:off x="4111349" y="4864061"/>
              <a:ext cx="1051560" cy="343535"/>
            </a:xfrm>
            <a:custGeom>
              <a:avLst/>
              <a:gdLst/>
              <a:ahLst/>
              <a:cxnLst/>
              <a:rect l="l" t="t" r="r" b="b"/>
              <a:pathLst>
                <a:path w="1051560" h="343535">
                  <a:moveTo>
                    <a:pt x="377055" y="0"/>
                  </a:moveTo>
                  <a:lnTo>
                    <a:pt x="110469" y="100710"/>
                  </a:lnTo>
                  <a:lnTo>
                    <a:pt x="62145" y="123055"/>
                  </a:lnTo>
                  <a:lnTo>
                    <a:pt x="27625" y="147829"/>
                  </a:lnTo>
                  <a:lnTo>
                    <a:pt x="0" y="201428"/>
                  </a:lnTo>
                  <a:lnTo>
                    <a:pt x="6894" y="228632"/>
                  </a:lnTo>
                  <a:lnTo>
                    <a:pt x="62096" y="279801"/>
                  </a:lnTo>
                  <a:lnTo>
                    <a:pt x="110405" y="302145"/>
                  </a:lnTo>
                  <a:lnTo>
                    <a:pt x="152694" y="315940"/>
                  </a:lnTo>
                  <a:lnTo>
                    <a:pt x="198695" y="326977"/>
                  </a:lnTo>
                  <a:lnTo>
                    <a:pt x="247584" y="335255"/>
                  </a:lnTo>
                  <a:lnTo>
                    <a:pt x="298535" y="340775"/>
                  </a:lnTo>
                  <a:lnTo>
                    <a:pt x="350725" y="343536"/>
                  </a:lnTo>
                  <a:lnTo>
                    <a:pt x="403327" y="343539"/>
                  </a:lnTo>
                  <a:lnTo>
                    <a:pt x="455518" y="340783"/>
                  </a:lnTo>
                  <a:lnTo>
                    <a:pt x="506472" y="335268"/>
                  </a:lnTo>
                  <a:lnTo>
                    <a:pt x="555365" y="326994"/>
                  </a:lnTo>
                  <a:lnTo>
                    <a:pt x="601371" y="315962"/>
                  </a:lnTo>
                  <a:lnTo>
                    <a:pt x="643666" y="302171"/>
                  </a:lnTo>
                  <a:lnTo>
                    <a:pt x="1051526" y="147586"/>
                  </a:lnTo>
                  <a:lnTo>
                    <a:pt x="377055" y="50"/>
                  </a:lnTo>
                  <a:close/>
                </a:path>
              </a:pathLst>
            </a:custGeom>
            <a:solidFill>
              <a:srgbClr val="E75B3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6879686E-1F2A-8B0A-D68B-DAA450A9CA46}"/>
                </a:ext>
              </a:extLst>
            </p:cNvPr>
            <p:cNvSpPr/>
            <p:nvPr/>
          </p:nvSpPr>
          <p:spPr>
            <a:xfrm>
              <a:off x="4382461" y="4763791"/>
              <a:ext cx="905510" cy="342900"/>
            </a:xfrm>
            <a:custGeom>
              <a:avLst/>
              <a:gdLst/>
              <a:ahLst/>
              <a:cxnLst/>
              <a:rect l="l" t="t" r="r" b="b"/>
              <a:pathLst>
                <a:path w="905510" h="342900">
                  <a:moveTo>
                    <a:pt x="505734" y="0"/>
                  </a:moveTo>
                  <a:lnTo>
                    <a:pt x="453474" y="2547"/>
                  </a:lnTo>
                  <a:lnTo>
                    <a:pt x="402374" y="7858"/>
                  </a:lnTo>
                  <a:lnTo>
                    <a:pt x="353257" y="15935"/>
                  </a:lnTo>
                  <a:lnTo>
                    <a:pt x="306949" y="26782"/>
                  </a:lnTo>
                  <a:lnTo>
                    <a:pt x="264274" y="40402"/>
                  </a:lnTo>
                  <a:lnTo>
                    <a:pt x="0" y="140224"/>
                  </a:lnTo>
                  <a:lnTo>
                    <a:pt x="530783" y="342548"/>
                  </a:lnTo>
                  <a:lnTo>
                    <a:pt x="797356" y="241837"/>
                  </a:lnTo>
                  <a:lnTo>
                    <a:pt x="844460" y="219651"/>
                  </a:lnTo>
                  <a:lnTo>
                    <a:pt x="878109" y="195130"/>
                  </a:lnTo>
                  <a:lnTo>
                    <a:pt x="905043" y="142198"/>
                  </a:lnTo>
                  <a:lnTo>
                    <a:pt x="898327" y="115341"/>
                  </a:lnTo>
                  <a:lnTo>
                    <a:pt x="844529" y="64739"/>
                  </a:lnTo>
                  <a:lnTo>
                    <a:pt x="797445" y="42549"/>
                  </a:lnTo>
                  <a:lnTo>
                    <a:pt x="755551" y="28589"/>
                  </a:lnTo>
                  <a:lnTo>
                    <a:pt x="709868" y="17372"/>
                  </a:lnTo>
                  <a:lnTo>
                    <a:pt x="661219" y="8901"/>
                  </a:lnTo>
                  <a:lnTo>
                    <a:pt x="610431" y="3180"/>
                  </a:lnTo>
                  <a:lnTo>
                    <a:pt x="558328" y="212"/>
                  </a:lnTo>
                  <a:lnTo>
                    <a:pt x="505734" y="0"/>
                  </a:lnTo>
                  <a:close/>
                </a:path>
              </a:pathLst>
            </a:custGeom>
            <a:solidFill>
              <a:srgbClr val="34415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40414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41CD7E-4083-B33F-4BE8-101C36F9E0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AUTOCONTROLE</a:t>
            </a:r>
            <a:br>
              <a:rPr lang="nl-BE" dirty="0"/>
            </a:br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900292B-1AE0-A068-BE88-6DBB455B29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Publicatie KB - 19/09/2023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8894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496226-CA23-088A-1C22-58CAF0692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Wat houdt AUTOCONTROLE in?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1FDB0E-84C8-68C3-6586-2E2AFAA0F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35510"/>
            <a:ext cx="11088329" cy="5633884"/>
          </a:xfrm>
        </p:spPr>
        <p:txBody>
          <a:bodyPr>
            <a:normAutofit fontScale="55000" lnSpcReduction="20000"/>
          </a:bodyPr>
          <a:lstStyle/>
          <a:p>
            <a:r>
              <a:rPr lang="nl-BE" b="1" dirty="0"/>
              <a:t>Zelfevaluatie</a:t>
            </a:r>
          </a:p>
          <a:p>
            <a:pPr marL="0" indent="0">
              <a:buNone/>
            </a:pPr>
            <a:r>
              <a:rPr lang="nl-BE" dirty="0"/>
              <a:t>	doel: nagaan of de goede officinale praktijken worden nageleefd</a:t>
            </a:r>
          </a:p>
          <a:p>
            <a:pPr marL="0" indent="0">
              <a:buNone/>
            </a:pPr>
            <a:r>
              <a:rPr lang="nl-BE" dirty="0"/>
              <a:t>	verantwoordelijke: titularis + medewerkers van de apotheek</a:t>
            </a:r>
          </a:p>
          <a:p>
            <a:pPr marL="0" indent="0">
              <a:buNone/>
            </a:pPr>
            <a:r>
              <a:rPr lang="nl-BE" dirty="0"/>
              <a:t>	frequentie: jaarlijks en ten laatste vóór 1/4/2024</a:t>
            </a:r>
          </a:p>
          <a:p>
            <a:pPr marL="0" indent="0">
              <a:buNone/>
            </a:pPr>
            <a:r>
              <a:rPr lang="nl-BE" dirty="0"/>
              <a:t>	vragenlijsten kwaliteitshandboek</a:t>
            </a:r>
          </a:p>
          <a:p>
            <a:pPr marL="0" indent="0">
              <a:buNone/>
            </a:pPr>
            <a:endParaRPr lang="nl-BE" sz="1800" dirty="0"/>
          </a:p>
          <a:p>
            <a:r>
              <a:rPr lang="nl-BE" b="1" dirty="0"/>
              <a:t>Externe audit</a:t>
            </a:r>
          </a:p>
          <a:p>
            <a:pPr marL="0" indent="0">
              <a:buNone/>
            </a:pPr>
            <a:r>
              <a:rPr lang="nl-BE" dirty="0"/>
              <a:t>	doel: idem</a:t>
            </a:r>
          </a:p>
          <a:p>
            <a:pPr marL="0" indent="0">
              <a:buNone/>
            </a:pPr>
            <a:r>
              <a:rPr lang="nl-BE" dirty="0"/>
              <a:t>	verantwoordelijke: vergunninghouder</a:t>
            </a:r>
          </a:p>
          <a:p>
            <a:pPr marL="0" indent="0">
              <a:buNone/>
            </a:pPr>
            <a:r>
              <a:rPr lang="nl-BE" dirty="0"/>
              <a:t>	frequentie: om de 4 jaar en ten laatste vóór 29/09/2028</a:t>
            </a:r>
          </a:p>
          <a:p>
            <a:pPr marL="0" indent="0">
              <a:buNone/>
            </a:pPr>
            <a:r>
              <a:rPr lang="nl-BE" dirty="0"/>
              <a:t>	auditrapport</a:t>
            </a:r>
          </a:p>
          <a:p>
            <a:endParaRPr lang="nl-BE" sz="1800" dirty="0"/>
          </a:p>
          <a:p>
            <a:r>
              <a:rPr lang="nl-BE" b="1" dirty="0"/>
              <a:t>Formulier van de apotheek – </a:t>
            </a:r>
            <a:r>
              <a:rPr lang="nl-BE" b="1" dirty="0" err="1"/>
              <a:t>webportaal</a:t>
            </a:r>
            <a:r>
              <a:rPr lang="nl-BE" b="1" dirty="0"/>
              <a:t> FAGG</a:t>
            </a:r>
          </a:p>
          <a:p>
            <a:pPr marL="0" indent="0">
              <a:buNone/>
            </a:pPr>
            <a:r>
              <a:rPr lang="nl-BE" dirty="0"/>
              <a:t>	doel: risico analyse</a:t>
            </a:r>
          </a:p>
          <a:p>
            <a:pPr marL="0" indent="0">
              <a:buNone/>
            </a:pPr>
            <a:r>
              <a:rPr lang="nl-BE" dirty="0"/>
              <a:t>	werkzaamheden van de </a:t>
            </a:r>
            <a:r>
              <a:rPr lang="nl-BE" dirty="0" err="1"/>
              <a:t>apo</a:t>
            </a:r>
            <a:r>
              <a:rPr lang="nl-BE" dirty="0"/>
              <a:t> </a:t>
            </a:r>
            <a:r>
              <a:rPr lang="nl-BE" dirty="0" err="1"/>
              <a:t>oplijsten</a:t>
            </a:r>
            <a:r>
              <a:rPr lang="nl-BE" dirty="0"/>
              <a:t>, personeelsstructuur, bereidingen in de apotheek, check zelfevaluatie en externe audit</a:t>
            </a:r>
          </a:p>
          <a:p>
            <a:pPr marL="0" indent="0">
              <a:buNone/>
            </a:pPr>
            <a:r>
              <a:rPr lang="nl-BE" dirty="0"/>
              <a:t>	verantwoordelijke: titularis</a:t>
            </a:r>
          </a:p>
          <a:p>
            <a:pPr marL="0" indent="0">
              <a:buNone/>
            </a:pPr>
            <a:r>
              <a:rPr lang="nl-BE" dirty="0"/>
              <a:t>	frequentie: om de 3 jaar (én jaarlijkse validatie of aanpassing) en ten laatste vóór 1/4/2024</a:t>
            </a:r>
          </a:p>
          <a:p>
            <a:pPr marL="0" indent="0">
              <a:buNone/>
            </a:pPr>
            <a:r>
              <a:rPr lang="nl-BE" dirty="0"/>
              <a:t>	website FAGG</a:t>
            </a:r>
          </a:p>
        </p:txBody>
      </p:sp>
    </p:spTree>
    <p:extLst>
      <p:ext uri="{BB962C8B-B14F-4D97-AF65-F5344CB8AC3E}">
        <p14:creationId xmlns:p14="http://schemas.microsoft.com/office/powerpoint/2010/main" val="275588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A4FE22-8B81-9935-F5D0-BCAEC3392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C38F8EF-4F5F-CB52-7542-B4D43D376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7EF9DD5-4832-45D5-DCDA-0F4FEB9D3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472"/>
            <a:ext cx="12192000" cy="644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96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x_Image 3">
            <a:extLst>
              <a:ext uri="{FF2B5EF4-FFF2-40B4-BE49-F238E27FC236}">
                <a16:creationId xmlns:a16="http://schemas.microsoft.com/office/drawing/2014/main" id="{E4B8BA0B-7AFB-5BC2-6D2B-808AB403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01" y="0"/>
            <a:ext cx="6281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x_Image 4">
            <a:extLst>
              <a:ext uri="{FF2B5EF4-FFF2-40B4-BE49-F238E27FC236}">
                <a16:creationId xmlns:a16="http://schemas.microsoft.com/office/drawing/2014/main" id="{6005DF32-5132-1D8A-6B56-B594F8B26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005" y="-1"/>
            <a:ext cx="62815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684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1B4BAB-A951-4130-F04B-E31807B5D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8418"/>
            <a:ext cx="9144000" cy="2352435"/>
          </a:xfrm>
        </p:spPr>
        <p:txBody>
          <a:bodyPr/>
          <a:lstStyle/>
          <a:p>
            <a:r>
              <a:rPr lang="fr-FR" b="1" u="sng" dirty="0"/>
              <a:t>Pharmacovigilance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D9C84CA-425A-C592-5893-0049D9B3C3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1"/>
            <a:ext cx="9144000" cy="2887578"/>
          </a:xfrm>
        </p:spPr>
        <p:txBody>
          <a:bodyPr>
            <a:normAutofit lnSpcReduction="10000"/>
          </a:bodyPr>
          <a:lstStyle/>
          <a:p>
            <a:endParaRPr lang="fr-FR" sz="3200" i="1" dirty="0"/>
          </a:p>
          <a:p>
            <a:r>
              <a:rPr lang="fr-FR" sz="3200" i="1" dirty="0"/>
              <a:t>L’important rôle européen du pharmacien en santé publique</a:t>
            </a:r>
          </a:p>
          <a:p>
            <a:endParaRPr lang="fr-FR" sz="3200" i="1" dirty="0"/>
          </a:p>
          <a:p>
            <a:endParaRPr lang="fr-FR" sz="3200" i="1" dirty="0"/>
          </a:p>
          <a:p>
            <a:r>
              <a:rPr lang="fr-FR" sz="1800" i="1" dirty="0"/>
              <a:t>Présentateur: Nathalie </a:t>
            </a:r>
            <a:r>
              <a:rPr lang="fr-FR" sz="1800" i="1" dirty="0" err="1"/>
              <a:t>Degroef</a:t>
            </a:r>
            <a:endParaRPr lang="fr-FR" sz="1800" i="1" dirty="0"/>
          </a:p>
          <a:p>
            <a:endParaRPr lang="fr-FR" sz="3200" i="1" dirty="0"/>
          </a:p>
          <a:p>
            <a:endParaRPr lang="fr-FR" sz="3200" i="1" dirty="0"/>
          </a:p>
          <a:p>
            <a:endParaRPr lang="fr-FR" sz="3200" i="1" dirty="0"/>
          </a:p>
          <a:p>
            <a:endParaRPr lang="fr-FR" sz="3200" i="1" dirty="0"/>
          </a:p>
        </p:txBody>
      </p:sp>
    </p:spTree>
    <p:extLst>
      <p:ext uri="{BB962C8B-B14F-4D97-AF65-F5344CB8AC3E}">
        <p14:creationId xmlns:p14="http://schemas.microsoft.com/office/powerpoint/2010/main" val="300433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D28BBD-D994-A408-E30A-9E90FB764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695"/>
            <a:ext cx="10515600" cy="1425993"/>
          </a:xfrm>
        </p:spPr>
        <p:txBody>
          <a:bodyPr>
            <a:normAutofit fontScale="90000"/>
          </a:bodyPr>
          <a:lstStyle/>
          <a:p>
            <a:br>
              <a:rPr lang="fr-FR" sz="4400" b="1" dirty="0"/>
            </a:br>
            <a:br>
              <a:rPr lang="fr-FR" sz="4400" b="1" dirty="0"/>
            </a:br>
            <a:r>
              <a:rPr lang="fr-FR" sz="4400" b="1" dirty="0"/>
              <a:t>Pharmacovigilance = garantie tout au long de la vie du médicament</a:t>
            </a:r>
            <a:br>
              <a:rPr lang="fr-FR" sz="4400" b="1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C1D009-F991-18B2-B381-BDED938C7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0062"/>
            <a:ext cx="10515600" cy="3946359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*surveillance du médicament</a:t>
            </a:r>
          </a:p>
          <a:p>
            <a:pPr marL="0" indent="0">
              <a:buNone/>
            </a:pPr>
            <a:r>
              <a:rPr lang="fr-FR" dirty="0"/>
              <a:t>*prévention du risque d’effet indésirable lors de l’utilisation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But: anticiper et minimiser les problèmes de sécurité des médicaments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6182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A7526A-C831-8545-480E-BEF98193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b="1" dirty="0"/>
              <a:t>Agence européenne du médicament et autorités nationales (AFMPS en Belgique)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CBF088-13AA-4AF8-BE5F-0A7EC5B51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Ensemble de mesures pour :  identifier</a:t>
            </a:r>
          </a:p>
          <a:p>
            <a:pPr marL="0" indent="0">
              <a:buNone/>
            </a:pPr>
            <a:r>
              <a:rPr lang="fr-FR" dirty="0"/>
              <a:t>                                                     caractériser</a:t>
            </a:r>
          </a:p>
          <a:p>
            <a:pPr marL="0" indent="0">
              <a:buNone/>
            </a:pPr>
            <a:r>
              <a:rPr lang="fr-FR" dirty="0"/>
              <a:t>                                                     prévenir ou minimiser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                                           les risques liés au médicament</a:t>
            </a:r>
          </a:p>
          <a:p>
            <a:pPr marL="0" indent="0">
              <a:buNone/>
            </a:pPr>
            <a:r>
              <a:rPr lang="fr-FR" dirty="0"/>
              <a:t>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2787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378987-5980-8293-7804-E30F626A4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FR" b="1" dirty="0"/>
            </a:br>
            <a:r>
              <a:rPr lang="fr-FR" b="1" dirty="0"/>
              <a:t>Pharmacien : spécialiste du médicament et rôle de santé publique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AC130F-F582-8F89-FE84-72740CBD4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u="sng" dirty="0"/>
              <a:t>Avant commercialisation</a:t>
            </a:r>
            <a:r>
              <a:rPr lang="fr-FR" dirty="0"/>
              <a:t>: études cliniques strictes et standardisées</a:t>
            </a:r>
          </a:p>
          <a:p>
            <a:pPr marL="0" indent="0">
              <a:buNone/>
            </a:pPr>
            <a:r>
              <a:rPr lang="fr-FR" u="sng" dirty="0"/>
              <a:t>Après commercialisation</a:t>
            </a:r>
            <a:r>
              <a:rPr lang="fr-FR" dirty="0"/>
              <a:t>: utilisation à grande échelle et parfois de longue durée d’un médicament par une population plus hétérogène (femmes enceintes, personnes âgées, enfants, …)</a:t>
            </a:r>
          </a:p>
          <a:p>
            <a:pPr marL="0" indent="0">
              <a:buNone/>
            </a:pPr>
            <a:r>
              <a:rPr lang="fr-FR" dirty="0"/>
              <a:t> =&gt;  mise en évidence d’effets indésirables inconnus</a:t>
            </a:r>
          </a:p>
        </p:txBody>
      </p:sp>
    </p:spTree>
    <p:extLst>
      <p:ext uri="{BB962C8B-B14F-4D97-AF65-F5344CB8AC3E}">
        <p14:creationId xmlns:p14="http://schemas.microsoft.com/office/powerpoint/2010/main" val="4020322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D9E27-D871-0B91-24BE-D6AE613EB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FR" dirty="0"/>
            </a:br>
            <a:r>
              <a:rPr lang="fr-FR" b="1" dirty="0"/>
              <a:t>Notification des effets indésirables: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24A562-2E8D-34EB-0937-AA89773A4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b="1" dirty="0"/>
              <a:t>Sensibiliser l’équipe officinale à notifier les effets indésirables aux autorités</a:t>
            </a:r>
          </a:p>
          <a:p>
            <a:endParaRPr lang="fr-FR" b="1" dirty="0"/>
          </a:p>
          <a:p>
            <a:r>
              <a:rPr lang="fr-FR" b="1" dirty="0"/>
              <a:t>Mettre le formulaire de notification (« fiche jaune ») dans les favoris     </a:t>
            </a:r>
          </a:p>
          <a:p>
            <a:pPr marL="0" indent="0">
              <a:buNone/>
            </a:pPr>
            <a:r>
              <a:rPr lang="fr-FR" b="1" dirty="0"/>
              <a:t>	</a:t>
            </a:r>
            <a:r>
              <a:rPr lang="fr-FR" b="1" dirty="0" err="1"/>
              <a:t>www.notifieruneffetindésirable.be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83510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406EED-F0D4-3F57-F32B-6B715F3DA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67" y="-137153"/>
            <a:ext cx="10515600" cy="1325563"/>
          </a:xfrm>
        </p:spPr>
        <p:txBody>
          <a:bodyPr/>
          <a:lstStyle/>
          <a:p>
            <a:br>
              <a:rPr lang="fr-FR" dirty="0"/>
            </a:b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21BA041-2768-D366-3991-317D6A7751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2198" y="1253331"/>
            <a:ext cx="8807601" cy="4351338"/>
          </a:xfrm>
        </p:spPr>
      </p:pic>
    </p:spTree>
    <p:extLst>
      <p:ext uri="{BB962C8B-B14F-4D97-AF65-F5344CB8AC3E}">
        <p14:creationId xmlns:p14="http://schemas.microsoft.com/office/powerpoint/2010/main" val="1848241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C85D07-CE34-1353-06B0-0B638F373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187"/>
            <a:ext cx="10515600" cy="1554501"/>
          </a:xfrm>
        </p:spPr>
        <p:txBody>
          <a:bodyPr>
            <a:noAutofit/>
          </a:bodyPr>
          <a:lstStyle/>
          <a:p>
            <a:br>
              <a:rPr lang="fr-BE" sz="24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r>
              <a:rPr lang="fr-BE" sz="24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Notifiez toute réaction nocive ou non voulue à un médicament, que vous jugez significative sur le plan médical. Le lien de causalité entre le médicament suspecté et l’effet indésirable ne doit pas nécessairement être établi</a:t>
            </a:r>
            <a:r>
              <a:rPr lang="fr-BE" sz="24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fr-BE" sz="24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D691F3-824E-9B8E-6E35-556842C74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31125"/>
          </a:xfrm>
        </p:spPr>
        <p:txBody>
          <a:bodyPr>
            <a:normAutofit fontScale="25000" lnSpcReduction="20000"/>
          </a:bodyPr>
          <a:lstStyle/>
          <a:p>
            <a:pPr algn="l"/>
            <a:endParaRPr lang="fr-BE" b="0" i="0" u="none" strike="noStrike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Notifiez sans hésiter les: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effets indésirables graves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ayant mené 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mise en danger de la vie ou le décès ;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une hospitalisation ou une prolongation de celle-ci ;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une anomalie congénitale ou un autre événement médicalement significatif.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effets indésirables nouveaux ou inattendus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: effets indésirables dont la nature, la sévérité et/ou l'évolution ne correspond pas à ce qui est mentionné dans le résumé des caractéristiques du produit (RCP) et dans la notice 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effets indésirables survenus chez des enfants et d’autres groupes de population sensibles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comme les femmes enceintes ou allaitantes et les patients âgés 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effets indésirables suspects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: </a:t>
            </a: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effets indésirables 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connus dont la fréquence, la gravité ou l’issue est anormale 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effets indésirables survenus avec un vaccin 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effets indésirables survenus lors du passage d’un médicament à un autre 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effets indésirables survenus suite à une exposition professionnelle à un médicament : 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exposition à/contact avec un médicament dans le cadre de l’exercice de son travail </a:t>
            </a: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fr-BE" sz="6200" b="0" i="0" u="none" strike="noStrike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effets indésirables survenus avec un </a:t>
            </a:r>
            <a:r>
              <a:rPr lang="fr-BE" sz="6200" b="0" i="0" u="sng" strike="noStrike" dirty="0">
                <a:solidFill>
                  <a:srgbClr val="186D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médicament sous surveillance supplémentaire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fr-BE" sz="62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identifié via le symbole ▼. L’AFMPS et l’EMA publient les listes des médicaments sous surveillance supplémentaire </a:t>
            </a:r>
            <a:r>
              <a:rPr lang="fr-BE" sz="6200" b="0" i="0" u="sng" strike="noStrike" dirty="0">
                <a:solidFill>
                  <a:srgbClr val="186D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en Belgique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et </a:t>
            </a:r>
            <a:r>
              <a:rPr lang="fr-BE" sz="6200" b="0" i="0" u="sng" strike="noStrike" dirty="0">
                <a:solidFill>
                  <a:srgbClr val="186D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en Europe(link is external)</a:t>
            </a:r>
            <a:r>
              <a:rPr lang="fr-BE" sz="6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br>
              <a:rPr lang="fr-BE" sz="6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6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045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8DD11-488B-28D2-ED54-074787A75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433136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F565353D-F52E-698B-476B-B6B28F459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561" y="1209821"/>
            <a:ext cx="11411962" cy="4459459"/>
          </a:xfrm>
        </p:spPr>
      </p:pic>
    </p:spTree>
    <p:extLst>
      <p:ext uri="{BB962C8B-B14F-4D97-AF65-F5344CB8AC3E}">
        <p14:creationId xmlns:p14="http://schemas.microsoft.com/office/powerpoint/2010/main" val="2336886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21FDE5-D5C9-FD11-2314-21981BA53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Médicaments triangle noir   </a:t>
            </a:r>
            <a:r>
              <a:rPr lang="fr-BE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▼</a:t>
            </a:r>
            <a:r>
              <a:rPr lang="fr-BE" sz="3600" dirty="0">
                <a:effectLst/>
              </a:rPr>
              <a:t> </a:t>
            </a: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4C5C84-302E-E5A6-490C-33E5E6D84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Identifiés dans </a:t>
            </a:r>
            <a:r>
              <a:rPr lang="fr-FR" dirty="0" err="1"/>
              <a:t>PhiL</a:t>
            </a:r>
            <a:r>
              <a:rPr lang="fr-FR" dirty="0"/>
              <a:t> et CBIP</a:t>
            </a:r>
          </a:p>
          <a:p>
            <a:r>
              <a:rPr lang="fr-FR" b="1" dirty="0"/>
              <a:t>Surveillance particulière</a:t>
            </a:r>
            <a:r>
              <a:rPr lang="fr-FR" dirty="0"/>
              <a:t>:</a:t>
            </a:r>
          </a:p>
          <a:p>
            <a:pPr marL="0" indent="0">
              <a:buNone/>
            </a:pPr>
            <a:r>
              <a:rPr lang="fr-FR" dirty="0"/>
              <a:t>   * nouveau principe actif</a:t>
            </a:r>
          </a:p>
          <a:p>
            <a:pPr marL="0" indent="0">
              <a:buNone/>
            </a:pPr>
            <a:r>
              <a:rPr lang="fr-FR" dirty="0"/>
              <a:t>   *nouveau médicament biologique</a:t>
            </a:r>
          </a:p>
          <a:p>
            <a:pPr marL="0" indent="0">
              <a:buNone/>
            </a:pPr>
            <a:r>
              <a:rPr lang="fr-FR" dirty="0"/>
              <a:t>   *médicaments enregistrés sous certaines conditions</a:t>
            </a:r>
          </a:p>
          <a:p>
            <a:pPr marL="0" indent="0">
              <a:buNone/>
            </a:pPr>
            <a:r>
              <a:rPr lang="fr-FR" dirty="0"/>
              <a:t>   *médicaments qui exigent encore des études d’innocuité du fabricant</a:t>
            </a:r>
          </a:p>
          <a:p>
            <a:pPr marL="0" indent="0">
              <a:buNone/>
            </a:pPr>
            <a:r>
              <a:rPr lang="fr-BE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▼:</a:t>
            </a:r>
            <a:r>
              <a:rPr lang="fr-BE" sz="24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- pr</a:t>
            </a:r>
            <a:r>
              <a:rPr lang="fr-BE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ésent 5 ans après commercialisation mais peut être prolongé</a:t>
            </a:r>
          </a:p>
          <a:p>
            <a:pPr marL="0" indent="0">
              <a:buNone/>
            </a:pPr>
            <a:r>
              <a:rPr lang="fr-BE" sz="2400" kern="0" dirty="0">
                <a:latin typeface="Arial" panose="020B0604020202020204" pitchFamily="34" charset="0"/>
                <a:cs typeface="Arial" panose="020B0604020202020204" pitchFamily="34" charset="0"/>
              </a:rPr>
              <a:t>        - destiné à attirer l’attention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6663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3AA72C-4BDD-39C2-3C86-C64BB925D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RMA – Risk </a:t>
            </a:r>
            <a:r>
              <a:rPr lang="fr-F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Minimization</a:t>
            </a: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75033E-AAAA-949F-B31E-BBC400E0D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dirty="0"/>
              <a:t>Objectif: garantir une utilisation sûre et efficace des médicaments qui font l’objet d’activités de minimisation des risques (RMA)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Identifier les produits concernés dans le soft pour avoir un avertissement si pas déjà présent</a:t>
            </a:r>
            <a:r>
              <a:rPr lang="fr-FR" sz="2800" b="1" dirty="0"/>
              <a:t> </a:t>
            </a:r>
            <a:r>
              <a:rPr lang="fr-FR" sz="2400" b="1" dirty="0"/>
              <a:t>(</a:t>
            </a:r>
            <a:r>
              <a:rPr lang="fr-BE" sz="2400" b="1" u="none" strike="noStrike" dirty="0">
                <a:effectLst/>
              </a:rPr>
              <a:t>RMA Liste non-exhaustive spécialités courantes – APB)</a:t>
            </a:r>
            <a:endParaRPr lang="fr-FR" sz="2400" b="1" dirty="0"/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Donner les informations et/ou le matériel de RMA lors de la délivrance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dirty="0"/>
              <a:t>Matériel de RMA disponible dans le soft, dans </a:t>
            </a:r>
            <a:r>
              <a:rPr lang="fr-FR" dirty="0" err="1"/>
              <a:t>PhiL</a:t>
            </a:r>
            <a:r>
              <a:rPr lang="fr-FR" dirty="0"/>
              <a:t> ou sur le site de l’AFMPS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4A6F028-49AA-255B-4A57-7A0554CA6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358" y="481806"/>
            <a:ext cx="13335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92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3D5BD-749F-4905-F748-BD8A1F880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Ex: </a:t>
            </a:r>
            <a:r>
              <a:rPr lang="fr-FR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Mometeva</a:t>
            </a: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3DD20A-00D8-A487-BE0B-9531FC8E1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sz="1800" dirty="0">
                <a:effectLst/>
                <a:latin typeface="CIDFont+F2"/>
              </a:rPr>
              <a:t>Les </a:t>
            </a:r>
            <a:r>
              <a:rPr lang="fr-BE" sz="1800" dirty="0">
                <a:effectLst/>
                <a:latin typeface="CIDFont+F5"/>
              </a:rPr>
              <a:t>messages importants de </a:t>
            </a:r>
            <a:r>
              <a:rPr lang="fr-BE" sz="1800" dirty="0" err="1">
                <a:effectLst/>
                <a:latin typeface="CIDFont+F5"/>
              </a:rPr>
              <a:t>sécurite</a:t>
            </a:r>
            <a:r>
              <a:rPr lang="fr-BE" sz="1800" dirty="0">
                <a:effectLst/>
                <a:latin typeface="CIDFont+F5"/>
              </a:rPr>
              <a:t>́ </a:t>
            </a:r>
            <a:r>
              <a:rPr lang="fr-BE" sz="1800" dirty="0">
                <a:effectLst/>
                <a:latin typeface="CIDFont+F2"/>
              </a:rPr>
              <a:t>à expliquer au patient sont: </a:t>
            </a:r>
            <a:endParaRPr lang="fr-BE" dirty="0"/>
          </a:p>
          <a:p>
            <a:pPr>
              <a:buFont typeface="Arial" panose="020B0604020202020204" pitchFamily="34" charset="0"/>
              <a:buChar char="•"/>
            </a:pPr>
            <a:r>
              <a:rPr lang="fr-BE" sz="1800" dirty="0">
                <a:effectLst/>
                <a:latin typeface="CIDFont+F6"/>
              </a:rPr>
              <a:t>  </a:t>
            </a:r>
            <a:r>
              <a:rPr lang="fr-BE" sz="1800" dirty="0">
                <a:effectLst/>
                <a:latin typeface="CIDFont+F2"/>
              </a:rPr>
              <a:t>Si c’est la </a:t>
            </a:r>
            <a:r>
              <a:rPr lang="fr-BE" sz="1800" dirty="0" err="1">
                <a:effectLst/>
                <a:latin typeface="CIDFont+F5"/>
              </a:rPr>
              <a:t>première</a:t>
            </a:r>
            <a:r>
              <a:rPr lang="fr-BE" sz="1800" dirty="0">
                <a:effectLst/>
                <a:latin typeface="CIDFont+F5"/>
              </a:rPr>
              <a:t> fois </a:t>
            </a:r>
            <a:r>
              <a:rPr lang="fr-BE" sz="1800" dirty="0">
                <a:effectLst/>
                <a:latin typeface="CIDFont+F2"/>
              </a:rPr>
              <a:t>que des </a:t>
            </a:r>
            <a:r>
              <a:rPr lang="fr-BE" sz="1800" dirty="0" err="1">
                <a:effectLst/>
                <a:latin typeface="CIDFont+F2"/>
              </a:rPr>
              <a:t>symptômes</a:t>
            </a:r>
            <a:r>
              <a:rPr lang="fr-BE" sz="1800" dirty="0">
                <a:effectLst/>
                <a:latin typeface="CIDFont+F2"/>
              </a:rPr>
              <a:t> de rhinite allergique apparaissent, il faut conseiller au patient de </a:t>
            </a:r>
            <a:r>
              <a:rPr lang="fr-BE" sz="1800" dirty="0">
                <a:effectLst/>
                <a:latin typeface="CIDFont+F5"/>
              </a:rPr>
              <a:t>consulter un </a:t>
            </a:r>
            <a:r>
              <a:rPr lang="fr-BE" sz="1800" dirty="0" err="1">
                <a:effectLst/>
                <a:latin typeface="CIDFont+F5"/>
              </a:rPr>
              <a:t>médecin</a:t>
            </a:r>
            <a:r>
              <a:rPr lang="fr-BE" sz="1800" dirty="0">
                <a:effectLst/>
                <a:latin typeface="CIDFont+F2"/>
              </a:rPr>
              <a:t>. Et ce afin d’</a:t>
            </a:r>
            <a:r>
              <a:rPr lang="fr-BE" sz="1800" dirty="0" err="1">
                <a:effectLst/>
                <a:latin typeface="CIDFont+F2"/>
              </a:rPr>
              <a:t>éviter</a:t>
            </a:r>
            <a:r>
              <a:rPr lang="fr-BE" sz="1800" dirty="0">
                <a:effectLst/>
                <a:latin typeface="CIDFont+F2"/>
              </a:rPr>
              <a:t> de masquer une affection sous-jacente, comme de l’asthme </a:t>
            </a:r>
            <a:endParaRPr lang="fr-B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BE" sz="1800" dirty="0">
                <a:effectLst/>
                <a:latin typeface="CIDFont+F6"/>
              </a:rPr>
              <a:t>  </a:t>
            </a:r>
            <a:r>
              <a:rPr lang="fr-BE" sz="1800" dirty="0">
                <a:effectLst/>
                <a:latin typeface="CIDFont+F5"/>
              </a:rPr>
              <a:t>Utilisation maximale pendant 14 jours</a:t>
            </a:r>
            <a:r>
              <a:rPr lang="fr-BE" sz="1800" dirty="0">
                <a:effectLst/>
                <a:latin typeface="CIDFont+F2"/>
              </a:rPr>
              <a:t>: puis consulter un </a:t>
            </a:r>
            <a:r>
              <a:rPr lang="fr-BE" sz="1800" dirty="0" err="1">
                <a:effectLst/>
                <a:latin typeface="CIDFont+F2"/>
              </a:rPr>
              <a:t>médecin</a:t>
            </a:r>
            <a:r>
              <a:rPr lang="fr-BE" sz="1800" dirty="0">
                <a:effectLst/>
                <a:latin typeface="CIDFont+F2"/>
              </a:rPr>
              <a:t> si les </a:t>
            </a:r>
            <a:r>
              <a:rPr lang="fr-BE" sz="1800" dirty="0" err="1">
                <a:effectLst/>
                <a:latin typeface="CIDFont+F2"/>
              </a:rPr>
              <a:t>symptômes</a:t>
            </a:r>
            <a:r>
              <a:rPr lang="fr-BE" sz="1800" dirty="0">
                <a:effectLst/>
                <a:latin typeface="CIDFont+F2"/>
              </a:rPr>
              <a:t> ne s’</a:t>
            </a:r>
            <a:r>
              <a:rPr lang="fr-BE" sz="1800" dirty="0" err="1">
                <a:effectLst/>
                <a:latin typeface="CIDFont+F2"/>
              </a:rPr>
              <a:t>améliorent</a:t>
            </a:r>
            <a:r>
              <a:rPr lang="fr-BE" sz="1800" dirty="0">
                <a:effectLst/>
                <a:latin typeface="CIDFont+F2"/>
              </a:rPr>
              <a:t> pas ou pas </a:t>
            </a:r>
            <a:r>
              <a:rPr lang="fr-BE" sz="1800" dirty="0" err="1">
                <a:effectLst/>
                <a:latin typeface="CIDFont+F2"/>
              </a:rPr>
              <a:t>entièrement</a:t>
            </a:r>
            <a:r>
              <a:rPr lang="fr-BE" sz="1800" dirty="0">
                <a:effectLst/>
                <a:latin typeface="CIDFont+F2"/>
              </a:rPr>
              <a:t> ou s’aggravent. </a:t>
            </a:r>
            <a:endParaRPr lang="fr-B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BE" sz="1800" dirty="0">
                <a:effectLst/>
                <a:latin typeface="CIDFont+F6"/>
              </a:rPr>
              <a:t>  </a:t>
            </a:r>
            <a:r>
              <a:rPr lang="fr-BE" sz="1800" dirty="0" err="1">
                <a:effectLst/>
                <a:latin typeface="CIDFont+F5"/>
              </a:rPr>
              <a:t>Durée</a:t>
            </a:r>
            <a:r>
              <a:rPr lang="fr-BE" sz="1800" dirty="0">
                <a:effectLst/>
                <a:latin typeface="CIDFont+F5"/>
              </a:rPr>
              <a:t> maximale de 3 mois </a:t>
            </a:r>
            <a:r>
              <a:rPr lang="fr-BE" sz="1800" dirty="0">
                <a:effectLst/>
                <a:latin typeface="CIDFont+F2"/>
              </a:rPr>
              <a:t>de traitement ininterrompu sans avis </a:t>
            </a:r>
            <a:r>
              <a:rPr lang="fr-BE" sz="1800" dirty="0" err="1">
                <a:effectLst/>
                <a:latin typeface="CIDFont+F2"/>
              </a:rPr>
              <a:t>médical</a:t>
            </a:r>
            <a:r>
              <a:rPr lang="fr-BE" sz="1800" dirty="0">
                <a:effectLst/>
                <a:latin typeface="CIDFont+F2"/>
              </a:rPr>
              <a:t>. </a:t>
            </a:r>
            <a:endParaRPr lang="fr-B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BE" sz="1800" dirty="0">
                <a:effectLst/>
                <a:latin typeface="CIDFont+F6"/>
              </a:rPr>
              <a:t>  </a:t>
            </a:r>
            <a:r>
              <a:rPr lang="fr-BE" sz="1800" dirty="0">
                <a:effectLst/>
                <a:latin typeface="CIDFont+F5"/>
              </a:rPr>
              <a:t>Une utilisation </a:t>
            </a:r>
            <a:r>
              <a:rPr lang="fr-BE" sz="1800" dirty="0" err="1">
                <a:effectLst/>
                <a:latin typeface="CIDFont+F5"/>
              </a:rPr>
              <a:t>régulière</a:t>
            </a:r>
            <a:r>
              <a:rPr lang="fr-BE" sz="1800" dirty="0">
                <a:effectLst/>
                <a:latin typeface="CIDFont+F5"/>
              </a:rPr>
              <a:t> pendant quelques jours </a:t>
            </a:r>
            <a:r>
              <a:rPr lang="fr-BE" sz="1800" dirty="0">
                <a:effectLst/>
                <a:latin typeface="CIDFont+F2"/>
              </a:rPr>
              <a:t>est </a:t>
            </a:r>
            <a:r>
              <a:rPr lang="fr-BE" sz="1800" dirty="0" err="1">
                <a:effectLst/>
                <a:latin typeface="CIDFont+F2"/>
              </a:rPr>
              <a:t>nécessaire</a:t>
            </a:r>
            <a:r>
              <a:rPr lang="fr-BE" sz="1800" dirty="0">
                <a:effectLst/>
                <a:latin typeface="CIDFont+F2"/>
              </a:rPr>
              <a:t> avant qu’on puisse </a:t>
            </a:r>
            <a:r>
              <a:rPr lang="fr-BE" sz="1800" dirty="0" err="1">
                <a:effectLst/>
                <a:latin typeface="CIDFont+F2"/>
              </a:rPr>
              <a:t>évaluer</a:t>
            </a:r>
            <a:r>
              <a:rPr lang="fr-BE" sz="1800" dirty="0">
                <a:effectLst/>
                <a:latin typeface="CIDFont+F2"/>
              </a:rPr>
              <a:t> l’effet du traitement. Le </a:t>
            </a:r>
            <a:r>
              <a:rPr lang="fr-BE" sz="1800" dirty="0" err="1">
                <a:effectLst/>
                <a:latin typeface="CIDFont+F2"/>
              </a:rPr>
              <a:t>médicament</a:t>
            </a:r>
            <a:r>
              <a:rPr lang="fr-BE" sz="1800" dirty="0">
                <a:effectLst/>
                <a:latin typeface="CIDFont+F2"/>
              </a:rPr>
              <a:t> ne soulage pas </a:t>
            </a:r>
            <a:r>
              <a:rPr lang="fr-BE" sz="1800" dirty="0" err="1">
                <a:effectLst/>
                <a:latin typeface="CIDFont+F2"/>
              </a:rPr>
              <a:t>immédiatement</a:t>
            </a:r>
            <a:r>
              <a:rPr lang="fr-BE" sz="1800" dirty="0">
                <a:effectLst/>
                <a:latin typeface="CIDFont+F2"/>
              </a:rPr>
              <a:t> les </a:t>
            </a:r>
            <a:r>
              <a:rPr lang="fr-BE" sz="1800" dirty="0" err="1">
                <a:effectLst/>
                <a:latin typeface="CIDFont+F2"/>
              </a:rPr>
              <a:t>symptômes</a:t>
            </a:r>
            <a:r>
              <a:rPr lang="fr-BE" sz="1800" dirty="0">
                <a:effectLst/>
                <a:latin typeface="CIDFont+F2"/>
              </a:rPr>
              <a:t> et l’effet maximal ne se produit qu’</a:t>
            </a:r>
            <a:r>
              <a:rPr lang="fr-BE" sz="1800" dirty="0" err="1">
                <a:effectLst/>
                <a:latin typeface="CIDFont+F2"/>
              </a:rPr>
              <a:t>après</a:t>
            </a:r>
            <a:r>
              <a:rPr lang="fr-BE" sz="1800" dirty="0">
                <a:effectLst/>
                <a:latin typeface="CIDFont+F2"/>
              </a:rPr>
              <a:t> plusieurs jours. Ne pas </a:t>
            </a:r>
            <a:r>
              <a:rPr lang="fr-BE" sz="1800" dirty="0" err="1">
                <a:effectLst/>
                <a:latin typeface="CIDFont+F2"/>
              </a:rPr>
              <a:t>dépasser</a:t>
            </a:r>
            <a:r>
              <a:rPr lang="fr-BE" sz="1800" dirty="0">
                <a:effectLst/>
                <a:latin typeface="CIDFont+F2"/>
              </a:rPr>
              <a:t> le nombre recommandé de </a:t>
            </a:r>
            <a:r>
              <a:rPr lang="fr-BE" sz="1800" dirty="0" err="1">
                <a:effectLst/>
                <a:latin typeface="CIDFont+F2"/>
              </a:rPr>
              <a:t>pulvérisations</a:t>
            </a:r>
            <a:r>
              <a:rPr lang="fr-BE" sz="1800" dirty="0">
                <a:effectLst/>
                <a:latin typeface="CIDFont+F2"/>
              </a:rPr>
              <a:t> par administration et </a:t>
            </a:r>
            <a:r>
              <a:rPr lang="fr-BE" sz="1800" dirty="0">
                <a:effectLst/>
                <a:latin typeface="CIDFont+F5"/>
              </a:rPr>
              <a:t>ne pas </a:t>
            </a:r>
            <a:r>
              <a:rPr lang="fr-BE" sz="1800" dirty="0" err="1">
                <a:effectLst/>
                <a:latin typeface="CIDFont+F5"/>
              </a:rPr>
              <a:t>dépasser</a:t>
            </a:r>
            <a:r>
              <a:rPr lang="fr-BE" sz="1800" dirty="0">
                <a:effectLst/>
                <a:latin typeface="CIDFont+F5"/>
              </a:rPr>
              <a:t> la </a:t>
            </a:r>
            <a:r>
              <a:rPr lang="fr-BE" sz="1800" dirty="0" err="1">
                <a:effectLst/>
                <a:latin typeface="CIDFont+F5"/>
              </a:rPr>
              <a:t>fréquence</a:t>
            </a:r>
            <a:r>
              <a:rPr lang="fr-BE" sz="1800" dirty="0">
                <a:effectLst/>
                <a:latin typeface="CIDFont+F5"/>
              </a:rPr>
              <a:t> d’administration d’une fois par jour. </a:t>
            </a:r>
            <a:endParaRPr lang="fr-B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BE" sz="1800" dirty="0">
                <a:effectLst/>
                <a:latin typeface="CIDFont+F6"/>
              </a:rPr>
              <a:t>  </a:t>
            </a:r>
            <a:r>
              <a:rPr lang="fr-BE" sz="1800" dirty="0">
                <a:effectLst/>
                <a:latin typeface="CIDFont+F2"/>
              </a:rPr>
              <a:t>Le bon mode d’administration pour </a:t>
            </a:r>
            <a:r>
              <a:rPr lang="fr-BE" sz="1800" dirty="0" err="1">
                <a:effectLst/>
                <a:latin typeface="CIDFont+F2"/>
              </a:rPr>
              <a:t>éviter</a:t>
            </a:r>
            <a:r>
              <a:rPr lang="fr-BE" sz="1800" dirty="0">
                <a:effectLst/>
                <a:latin typeface="CIDFont+F2"/>
              </a:rPr>
              <a:t> une irritation locale et une perforation de la cloison nasale : c’est à dire incliner la </a:t>
            </a:r>
            <a:r>
              <a:rPr lang="fr-BE" sz="1800" dirty="0" err="1">
                <a:effectLst/>
                <a:latin typeface="CIDFont+F2"/>
              </a:rPr>
              <a:t>tête</a:t>
            </a:r>
            <a:r>
              <a:rPr lang="fr-BE" sz="1800" dirty="0">
                <a:effectLst/>
                <a:latin typeface="CIDFont+F2"/>
              </a:rPr>
              <a:t> vers l’avant et diriger la </a:t>
            </a:r>
            <a:r>
              <a:rPr lang="fr-BE" sz="1800" dirty="0" err="1">
                <a:effectLst/>
                <a:latin typeface="CIDFont+F2"/>
              </a:rPr>
              <a:t>pulvérisation</a:t>
            </a:r>
            <a:r>
              <a:rPr lang="fr-BE" sz="1800" dirty="0">
                <a:effectLst/>
                <a:latin typeface="CIDFont+F2"/>
              </a:rPr>
              <a:t> </a:t>
            </a:r>
            <a:r>
              <a:rPr lang="fr-BE" sz="1800" dirty="0">
                <a:effectLst/>
                <a:latin typeface="CIDFont+F5"/>
              </a:rPr>
              <a:t>de sorte à l’</a:t>
            </a:r>
            <a:r>
              <a:rPr lang="fr-BE" sz="1800" dirty="0" err="1">
                <a:effectLst/>
                <a:latin typeface="CIDFont+F5"/>
              </a:rPr>
              <a:t>éloigner</a:t>
            </a:r>
            <a:r>
              <a:rPr lang="fr-BE" sz="1800" dirty="0">
                <a:effectLst/>
                <a:latin typeface="CIDFont+F5"/>
              </a:rPr>
              <a:t> du septum. </a:t>
            </a:r>
            <a:endParaRPr lang="fr-B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BE" sz="1800" dirty="0">
                <a:effectLst/>
                <a:latin typeface="CIDFont+F6"/>
              </a:rPr>
              <a:t>  </a:t>
            </a:r>
            <a:r>
              <a:rPr lang="fr-BE" sz="1800" dirty="0">
                <a:effectLst/>
                <a:latin typeface="CIDFont+F2"/>
              </a:rPr>
              <a:t>Le </a:t>
            </a:r>
            <a:r>
              <a:rPr lang="fr-BE" sz="1800" dirty="0" err="1">
                <a:effectLst/>
                <a:latin typeface="CIDFont+F2"/>
              </a:rPr>
              <a:t>médicament</a:t>
            </a:r>
            <a:r>
              <a:rPr lang="fr-BE" sz="1800" dirty="0">
                <a:effectLst/>
                <a:latin typeface="CIDFont+F2"/>
              </a:rPr>
              <a:t> est indiqué chez les patients à partir de </a:t>
            </a:r>
            <a:r>
              <a:rPr lang="fr-BE" sz="1800" dirty="0">
                <a:effectLst/>
                <a:latin typeface="CIDFont+F5"/>
              </a:rPr>
              <a:t>18 ans </a:t>
            </a:r>
            <a:r>
              <a:rPr lang="fr-BE" sz="1800" dirty="0">
                <a:effectLst/>
                <a:latin typeface="CIDFont+F2"/>
              </a:rPr>
              <a:t>entre autres à cause d’un risque de retard de croissance chez les enfants. </a:t>
            </a:r>
            <a:endParaRPr lang="fr-BE" dirty="0">
              <a:effectLst/>
            </a:endParaRP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FA73685-29DA-5D1A-31F4-7D72E47B2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811" y="481806"/>
            <a:ext cx="13335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1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0CF6F-CE9E-CB97-F79D-C4519A5A1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DHPC- Direct Healthcare Professional Communication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6C723-1CE9-3C97-5C35-38A4D2630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BE" kern="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BE" kern="0" dirty="0">
                <a:effectLst/>
                <a:latin typeface="+mj-lt"/>
                <a:ea typeface="Times New Roman" panose="02020603050405020304" pitchFamily="18" charset="0"/>
              </a:rPr>
              <a:t>Certains médicaments nécessitent l’envoi d’une communication directe aux professionnels de la santé  par les firmes pharmaceutiques ou l’AFMPS:</a:t>
            </a:r>
          </a:p>
          <a:p>
            <a:pPr marL="0" indent="0">
              <a:buNone/>
            </a:pPr>
            <a:r>
              <a:rPr lang="fr-BE" kern="0" dirty="0">
                <a:latin typeface="+mj-lt"/>
              </a:rPr>
              <a:t>*informer de risques potentiels apparus lors de l’utilisation</a:t>
            </a:r>
          </a:p>
          <a:p>
            <a:pPr marL="0" indent="0">
              <a:buNone/>
            </a:pPr>
            <a:r>
              <a:rPr lang="fr-BE" kern="0" dirty="0">
                <a:latin typeface="+mj-lt"/>
              </a:rPr>
              <a:t>*mesures ou recommandations pour limiter ces risques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0592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DD9B4-917F-5870-A03A-685F222B2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Ex: </a:t>
            </a:r>
            <a:r>
              <a:rPr lang="fr-BE" sz="3600" b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Depakine</a:t>
            </a:r>
            <a:r>
              <a:rPr lang="fr-BE" sz="36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Chrono® 300mg (CNK:1123694)</a:t>
            </a:r>
            <a:r>
              <a:rPr lang="fr-BE" sz="3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EA4272-B157-1D36-CEAD-E1BABE212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 *  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  *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82959579-1ED6-5A21-4805-284DCE6B1B94}"/>
              </a:ext>
            </a:extLst>
          </p:cNvPr>
          <p:cNvSpPr/>
          <p:nvPr/>
        </p:nvSpPr>
        <p:spPr>
          <a:xfrm flipV="1">
            <a:off x="1562479" y="2325739"/>
            <a:ext cx="783773" cy="786946"/>
          </a:xfrm>
          <a:prstGeom prst="triangl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AA8658-6351-E27A-5D74-67CF79A95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616" y="3564393"/>
            <a:ext cx="1333500" cy="11574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0027DAB-78DB-639C-EA85-EA5EA9893E99}"/>
              </a:ext>
            </a:extLst>
          </p:cNvPr>
          <p:cNvSpPr txBox="1"/>
          <p:nvPr/>
        </p:nvSpPr>
        <p:spPr>
          <a:xfrm>
            <a:off x="856861" y="5157023"/>
            <a:ext cx="52931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   *   DHPC</a:t>
            </a:r>
          </a:p>
        </p:txBody>
      </p:sp>
    </p:spTree>
    <p:extLst>
      <p:ext uri="{BB962C8B-B14F-4D97-AF65-F5344CB8AC3E}">
        <p14:creationId xmlns:p14="http://schemas.microsoft.com/office/powerpoint/2010/main" val="1367571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F30AC-1855-A96A-516D-2ECB81E2E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1" y="-1185379"/>
            <a:ext cx="10515600" cy="1325563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BCAA12-2F04-68AE-854B-C7F624A1C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1635"/>
            <a:ext cx="10515600" cy="5355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Merci pour votre attention</a:t>
            </a:r>
          </a:p>
          <a:p>
            <a:pPr marL="0" indent="0">
              <a:buNone/>
            </a:pPr>
            <a:endParaRPr lang="fr-F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Mon souhait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D740B4-8CB8-2004-F534-160B3B603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009" y="2131630"/>
            <a:ext cx="3472069" cy="383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33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056AB5-BB89-1E65-F12A-EB6A550B99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GDPR </a:t>
            </a:r>
            <a:br>
              <a:rPr lang="nl-BE" dirty="0"/>
            </a:br>
            <a:r>
              <a:rPr lang="nl-BE" dirty="0"/>
              <a:t>– </a:t>
            </a:r>
            <a:br>
              <a:rPr lang="nl-BE" dirty="0"/>
            </a:br>
            <a:r>
              <a:rPr lang="nl-BE" dirty="0"/>
              <a:t>beveiliging van gegevens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8676694-AB27-0BA7-DB27-9D96442925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91741"/>
            <a:ext cx="9144000" cy="1655762"/>
          </a:xfrm>
        </p:spPr>
        <p:txBody>
          <a:bodyPr/>
          <a:lstStyle/>
          <a:p>
            <a:r>
              <a:rPr lang="nl-BE" dirty="0"/>
              <a:t>Apr. Slabbaert Ann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75715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666037-9AB2-5C65-5A8E-659E16735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Doel en actieplan GDPR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513CA8-AC10-2CA7-5344-240FE36F2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l-BE" dirty="0"/>
              <a:t>DOEL:</a:t>
            </a:r>
          </a:p>
          <a:p>
            <a:pPr marL="0" indent="0">
              <a:buNone/>
            </a:pPr>
            <a:r>
              <a:rPr lang="nl-BE" dirty="0"/>
              <a:t>In orde zijn met de bepalingen van de Algemene Verordening Gegevensbescherming (AVG) of General Data </a:t>
            </a:r>
            <a:r>
              <a:rPr lang="nl-BE" dirty="0" err="1"/>
              <a:t>Protection</a:t>
            </a:r>
            <a:r>
              <a:rPr lang="nl-BE" dirty="0"/>
              <a:t> </a:t>
            </a:r>
            <a:r>
              <a:rPr lang="nl-BE" dirty="0" err="1"/>
              <a:t>Regulation</a:t>
            </a:r>
            <a:r>
              <a:rPr lang="nl-BE" dirty="0"/>
              <a:t> (GDPR)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ACTIEPLAN:</a:t>
            </a:r>
          </a:p>
          <a:p>
            <a:pPr marL="0" indent="0">
              <a:buNone/>
            </a:pPr>
            <a:r>
              <a:rPr lang="nl-BE" dirty="0"/>
              <a:t>Patiënten</a:t>
            </a:r>
          </a:p>
          <a:p>
            <a:pPr marL="0" indent="0">
              <a:buNone/>
            </a:pPr>
            <a:r>
              <a:rPr lang="nl-BE" dirty="0" err="1"/>
              <a:t>Onderaannemingscontracten</a:t>
            </a:r>
            <a:endParaRPr lang="nl-BE" dirty="0"/>
          </a:p>
          <a:p>
            <a:pPr marL="0" indent="0">
              <a:buNone/>
            </a:pPr>
            <a:r>
              <a:rPr lang="nl-BE" dirty="0"/>
              <a:t>Registers verwerkingsactiviteiten</a:t>
            </a:r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30704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4D2535-753A-D5ED-4493-24E28F0D1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Kwaliteitshandboek APB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151908C-49C1-B20B-BDFE-7786F1408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1379561"/>
            <a:ext cx="10420350" cy="519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89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0F0A2-F59C-A9AD-0DEB-310737B5D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MyQA</a:t>
            </a:r>
            <a:r>
              <a:rPr lang="nl-BE" dirty="0"/>
              <a:t>: Hoofdstuk GDPR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8DA4466-1DA7-2FCB-31AD-3CA1CBC4A0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2858" y="1690688"/>
            <a:ext cx="10647545" cy="4802187"/>
          </a:xfrm>
        </p:spPr>
      </p:pic>
    </p:spTree>
    <p:extLst>
      <p:ext uri="{BB962C8B-B14F-4D97-AF65-F5344CB8AC3E}">
        <p14:creationId xmlns:p14="http://schemas.microsoft.com/office/powerpoint/2010/main" val="294784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E3438-BBF9-63B7-ED35-63BD73F9F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Checklist </a:t>
            </a:r>
            <a:br>
              <a:rPr lang="nl-BE" dirty="0"/>
            </a:br>
            <a:r>
              <a:rPr lang="nl-BE" dirty="0"/>
              <a:t>GDPR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E7C54B4-E111-56D9-4AAF-9BC9550C4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5" y="274416"/>
            <a:ext cx="8344586" cy="629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36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25F9CB-BD42-A94D-4FB6-C24AE9F7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455506" cy="1325563"/>
          </a:xfrm>
        </p:spPr>
        <p:txBody>
          <a:bodyPr/>
          <a:lstStyle/>
          <a:p>
            <a:r>
              <a:rPr lang="nl-BE" dirty="0"/>
              <a:t>Checklist</a:t>
            </a:r>
            <a:br>
              <a:rPr lang="nl-BE" dirty="0"/>
            </a:br>
            <a:r>
              <a:rPr lang="nl-BE" dirty="0"/>
              <a:t>GDPR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1E2CA3D-3901-E8EB-72A3-EA75F0C8C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711" y="1690688"/>
            <a:ext cx="9343289" cy="388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809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12A875-FDE8-1AF2-9C2F-08BA19A61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Checklist</a:t>
            </a:r>
            <a:br>
              <a:rPr lang="nl-BE" dirty="0"/>
            </a:br>
            <a:r>
              <a:rPr lang="nl-BE" dirty="0"/>
              <a:t>GDPR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DC0ECEA-5810-C3F9-BB74-E6AF6A18F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706" y="1083007"/>
            <a:ext cx="8951294" cy="52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808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1032</Words>
  <Application>Microsoft Office PowerPoint</Application>
  <PresentationFormat>Grand écran</PresentationFormat>
  <Paragraphs>132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arial</vt:lpstr>
      <vt:lpstr>arial</vt:lpstr>
      <vt:lpstr>Calibri</vt:lpstr>
      <vt:lpstr>Calibri Light</vt:lpstr>
      <vt:lpstr>CIDFont+F2</vt:lpstr>
      <vt:lpstr>CIDFont+F5</vt:lpstr>
      <vt:lpstr>CIDFont+F6</vt:lpstr>
      <vt:lpstr>Montserrat ExtraBold</vt:lpstr>
      <vt:lpstr>Times New Roman</vt:lpstr>
      <vt:lpstr>Thème Office</vt:lpstr>
      <vt:lpstr>Présentation PowerPoint</vt:lpstr>
      <vt:lpstr>AUTOCONTROLE </vt:lpstr>
      <vt:lpstr>Wat houdt AUTOCONTROLE in?</vt:lpstr>
      <vt:lpstr>Présentation PowerPoint</vt:lpstr>
      <vt:lpstr>Présentation PowerPoint</vt:lpstr>
      <vt:lpstr>Pharmacovigilance</vt:lpstr>
      <vt:lpstr>  Pharmacovigilance = garantie tout au long de la vie du médicament </vt:lpstr>
      <vt:lpstr> Agence européenne du médicament et autorités nationales (AFMPS en Belgique) :</vt:lpstr>
      <vt:lpstr> Pharmacien : spécialiste du médicament et rôle de santé publique</vt:lpstr>
      <vt:lpstr> Notification des effets indésirables:</vt:lpstr>
      <vt:lpstr> </vt:lpstr>
      <vt:lpstr> Notifiez toute réaction nocive ou non voulue à un médicament, que vous jugez significative sur le plan médical. Le lien de causalité entre le médicament suspecté et l’effet indésirable ne doit pas nécessairement être établi. </vt:lpstr>
      <vt:lpstr> </vt:lpstr>
      <vt:lpstr>Médicaments triangle noir   ▼  </vt:lpstr>
      <vt:lpstr>RMA – Risk Minimization Activities </vt:lpstr>
      <vt:lpstr>Ex: Mometeva    </vt:lpstr>
      <vt:lpstr>DHPC- Direct Healthcare Professional Communication </vt:lpstr>
      <vt:lpstr>Ex: Depakine Chrono® 300mg (CNK:1123694) </vt:lpstr>
      <vt:lpstr>Présentation PowerPoint</vt:lpstr>
      <vt:lpstr>GDPR  –  beveiliging van gegevens</vt:lpstr>
      <vt:lpstr>Doel en actieplan GDPR</vt:lpstr>
      <vt:lpstr>Kwaliteitshandboek APB</vt:lpstr>
      <vt:lpstr>MyQA: Hoofdstuk GDPR</vt:lpstr>
      <vt:lpstr>Checklist  GDPR</vt:lpstr>
      <vt:lpstr>Checklist GDPR</vt:lpstr>
      <vt:lpstr>Checklist GDPR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Romain Poriaux</dc:creator>
  <cp:lastModifiedBy>Romain Poriaux</cp:lastModifiedBy>
  <cp:revision>5</cp:revision>
  <dcterms:created xsi:type="dcterms:W3CDTF">2024-01-11T17:49:04Z</dcterms:created>
  <dcterms:modified xsi:type="dcterms:W3CDTF">2024-01-12T07:33:43Z</dcterms:modified>
</cp:coreProperties>
</file>